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4" r:id="rId10"/>
    <p:sldId id="269" r:id="rId11"/>
    <p:sldId id="270" r:id="rId12"/>
    <p:sldId id="271" r:id="rId13"/>
    <p:sldId id="266" r:id="rId14"/>
    <p:sldId id="267" r:id="rId15"/>
    <p:sldId id="273" r:id="rId16"/>
    <p:sldId id="276" r:id="rId17"/>
    <p:sldId id="274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3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D1765-E02B-4CB8-8F63-B3B8FD10BA93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8F22A-3414-4354-8F63-5263550F34C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686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F22A-3414-4354-8F63-5263550F34C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1468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>
                <a:solidFill>
                  <a:srgbClr val="FF0000"/>
                </a:solidFill>
              </a:rPr>
              <a:t>Dès le début du mois de mars 2020, la problématique de la thrombose veineuse au cours de  COVID-19 s’est imposé comme un défi médical majeur puisqu’un taux significatif des patients </a:t>
            </a:r>
            <a:r>
              <a:rPr lang="fr-FR" dirty="0" err="1" smtClean="0">
                <a:solidFill>
                  <a:srgbClr val="FF0000"/>
                </a:solidFill>
              </a:rPr>
              <a:t>thrombosaient</a:t>
            </a:r>
            <a:r>
              <a:rPr lang="fr-FR" dirty="0" smtClean="0">
                <a:solidFill>
                  <a:srgbClr val="FF0000"/>
                </a:solidFill>
              </a:rPr>
              <a:t> dont certains malgré une anticoagulation préventive bien conduite</a:t>
            </a:r>
            <a:r>
              <a:rPr lang="fr-FR" dirty="0" smtClean="0"/>
              <a:t>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F22A-3414-4354-8F63-5263550F34C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509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88F22A-3414-4354-8F63-5263550F34C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49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8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117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48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46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2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06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870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09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16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997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319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7D94-290B-4D41-84BD-22C7BB1BCC79}" type="datetimeFigureOut">
              <a:rPr lang="fr-FR" smtClean="0"/>
              <a:t>28/10/2021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2756D-199F-48BE-979F-DC7656E811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487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3024336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rgbClr val="7030A0"/>
                </a:solidFill>
              </a:rPr>
              <a:t>Embolie pulmonaire chez des patients </a:t>
            </a:r>
            <a:r>
              <a:rPr lang="fr-FR" sz="3600" b="1" dirty="0" smtClean="0">
                <a:solidFill>
                  <a:srgbClr val="7030A0"/>
                </a:solidFill>
              </a:rPr>
              <a:t>atteints </a:t>
            </a:r>
            <a:r>
              <a:rPr lang="fr-FR" sz="3600" b="1" dirty="0">
                <a:solidFill>
                  <a:srgbClr val="7030A0"/>
                </a:solidFill>
              </a:rPr>
              <a:t>de covid 19 </a:t>
            </a:r>
            <a:r>
              <a:rPr lang="fr-FR" sz="3600" b="1" dirty="0" smtClean="0">
                <a:solidFill>
                  <a:srgbClr val="7030A0"/>
                </a:solidFill>
              </a:rPr>
              <a:t>au </a:t>
            </a:r>
            <a:r>
              <a:rPr lang="fr-FR" sz="3600" b="1" dirty="0">
                <a:solidFill>
                  <a:srgbClr val="7030A0"/>
                </a:solidFill>
              </a:rPr>
              <a:t>CHU la </a:t>
            </a:r>
            <a:r>
              <a:rPr lang="fr-FR" sz="3600" b="1" dirty="0" smtClean="0">
                <a:solidFill>
                  <a:srgbClr val="7030A0"/>
                </a:solidFill>
              </a:rPr>
              <a:t>Renaissance de N’</a:t>
            </a:r>
            <a:r>
              <a:rPr lang="fr-FR" sz="3600" b="1" dirty="0" err="1" smtClean="0">
                <a:solidFill>
                  <a:srgbClr val="7030A0"/>
                </a:solidFill>
              </a:rPr>
              <a:t>Djamena</a:t>
            </a:r>
            <a:r>
              <a:rPr lang="fr-FR" sz="3600" b="1" dirty="0" smtClean="0">
                <a:solidFill>
                  <a:srgbClr val="7030A0"/>
                </a:solidFill>
              </a:rPr>
              <a:t>/Tchad</a:t>
            </a:r>
            <a:br>
              <a:rPr lang="fr-FR" sz="3600" b="1" dirty="0" smtClean="0">
                <a:solidFill>
                  <a:srgbClr val="7030A0"/>
                </a:solidFill>
              </a:rPr>
            </a:br>
            <a:r>
              <a:rPr lang="fr-FR" sz="2800" b="1" dirty="0" smtClean="0">
                <a:solidFill>
                  <a:srgbClr val="0070C0"/>
                </a:solidFill>
              </a:rPr>
              <a:t>7</a:t>
            </a:r>
            <a:r>
              <a:rPr lang="fr-FR" sz="2800" b="1" baseline="30000" dirty="0" smtClean="0">
                <a:solidFill>
                  <a:srgbClr val="0070C0"/>
                </a:solidFill>
              </a:rPr>
              <a:t>e</a:t>
            </a:r>
            <a:r>
              <a:rPr lang="fr-FR" sz="2800" b="1" dirty="0" smtClean="0">
                <a:solidFill>
                  <a:srgbClr val="0070C0"/>
                </a:solidFill>
              </a:rPr>
              <a:t> journée de la SOCARB à Bobo Dioulasso</a:t>
            </a:r>
            <a:r>
              <a:rPr lang="fr-FR" sz="2800" b="1" dirty="0">
                <a:solidFill>
                  <a:srgbClr val="0070C0"/>
                </a:solidFill>
              </a:rPr>
              <a:t> </a:t>
            </a:r>
            <a:r>
              <a:rPr lang="fr-FR" sz="2800" b="1" dirty="0" smtClean="0">
                <a:solidFill>
                  <a:srgbClr val="0070C0"/>
                </a:solidFill>
              </a:rPr>
              <a:t>2021 </a:t>
            </a:r>
            <a:r>
              <a:rPr lang="fr-FR" sz="3600" b="1" dirty="0" smtClean="0">
                <a:solidFill>
                  <a:srgbClr val="7030A0"/>
                </a:solidFill>
              </a:rPr>
              <a:t/>
            </a:r>
            <a:br>
              <a:rPr lang="fr-FR" sz="3600" b="1" dirty="0" smtClean="0">
                <a:solidFill>
                  <a:srgbClr val="7030A0"/>
                </a:solidFill>
              </a:rPr>
            </a:br>
            <a:r>
              <a:rPr lang="fr-FR" sz="3600" dirty="0"/>
              <a:t/>
            </a:r>
            <a:br>
              <a:rPr lang="fr-FR" sz="3600" dirty="0"/>
            </a:br>
            <a:endParaRPr lang="fr-FR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6360339"/>
            <a:ext cx="8964488" cy="432048"/>
          </a:xfrm>
        </p:spPr>
        <p:txBody>
          <a:bodyPr>
            <a:normAutofit/>
          </a:bodyPr>
          <a:lstStyle/>
          <a:p>
            <a:r>
              <a:rPr lang="fr-FR" sz="1600" b="1" i="1" u="sng" dirty="0">
                <a:solidFill>
                  <a:srgbClr val="0070C0"/>
                </a:solidFill>
              </a:rPr>
              <a:t>DOUNE </a:t>
            </a:r>
            <a:r>
              <a:rPr lang="fr-FR" sz="1600" b="1" i="1" u="sng" dirty="0" smtClean="0">
                <a:solidFill>
                  <a:srgbClr val="0070C0"/>
                </a:solidFill>
              </a:rPr>
              <a:t>N</a:t>
            </a:r>
            <a:r>
              <a:rPr lang="fr-FR" sz="1600" b="1" i="1" baseline="30000" dirty="0" smtClean="0">
                <a:solidFill>
                  <a:srgbClr val="0070C0"/>
                </a:solidFill>
              </a:rPr>
              <a:t>1</a:t>
            </a:r>
            <a:r>
              <a:rPr lang="fr-FR" sz="1600" b="1" i="1" dirty="0" smtClean="0">
                <a:solidFill>
                  <a:srgbClr val="0070C0"/>
                </a:solidFill>
              </a:rPr>
              <a:t>,</a:t>
            </a:r>
            <a:r>
              <a:rPr lang="fr-FR" sz="1600" i="1" dirty="0" smtClean="0">
                <a:solidFill>
                  <a:srgbClr val="0070C0"/>
                </a:solidFill>
              </a:rPr>
              <a:t> </a:t>
            </a:r>
            <a:r>
              <a:rPr lang="fr-FR" sz="1600" i="1" dirty="0">
                <a:solidFill>
                  <a:srgbClr val="0070C0"/>
                </a:solidFill>
              </a:rPr>
              <a:t>ADAM </a:t>
            </a:r>
            <a:r>
              <a:rPr lang="fr-FR" sz="1600" i="1" dirty="0" smtClean="0">
                <a:solidFill>
                  <a:srgbClr val="0070C0"/>
                </a:solidFill>
              </a:rPr>
              <a:t>AA</a:t>
            </a:r>
            <a:r>
              <a:rPr lang="fr-FR" sz="1600" i="1" baseline="30000" dirty="0" smtClean="0">
                <a:solidFill>
                  <a:srgbClr val="0070C0"/>
                </a:solidFill>
              </a:rPr>
              <a:t>1</a:t>
            </a:r>
            <a:r>
              <a:rPr lang="fr-FR" sz="1600" i="1" dirty="0" smtClean="0">
                <a:solidFill>
                  <a:srgbClr val="0070C0"/>
                </a:solidFill>
              </a:rPr>
              <a:t>, </a:t>
            </a:r>
            <a:r>
              <a:rPr lang="fr-FR" sz="1600" i="1" dirty="0">
                <a:solidFill>
                  <a:srgbClr val="0070C0"/>
                </a:solidFill>
              </a:rPr>
              <a:t>BOLTI </a:t>
            </a:r>
            <a:r>
              <a:rPr lang="fr-FR" sz="1600" i="1" dirty="0" smtClean="0">
                <a:solidFill>
                  <a:srgbClr val="0070C0"/>
                </a:solidFill>
              </a:rPr>
              <a:t>MA</a:t>
            </a:r>
            <a:r>
              <a:rPr lang="fr-FR" sz="1600" i="1" baseline="30000" dirty="0" smtClean="0">
                <a:solidFill>
                  <a:srgbClr val="0070C0"/>
                </a:solidFill>
              </a:rPr>
              <a:t>1</a:t>
            </a:r>
            <a:r>
              <a:rPr lang="fr-FR" sz="1600" i="1" dirty="0" smtClean="0">
                <a:solidFill>
                  <a:srgbClr val="0070C0"/>
                </a:solidFill>
              </a:rPr>
              <a:t>,KABORE </a:t>
            </a:r>
            <a:r>
              <a:rPr lang="fr-FR" sz="1600" i="1" dirty="0">
                <a:solidFill>
                  <a:srgbClr val="0070C0"/>
                </a:solidFill>
              </a:rPr>
              <a:t>A</a:t>
            </a:r>
            <a:r>
              <a:rPr lang="fr-FR" sz="1600" i="1" baseline="30000" dirty="0">
                <a:solidFill>
                  <a:srgbClr val="0070C0"/>
                </a:solidFill>
              </a:rPr>
              <a:t>1</a:t>
            </a:r>
            <a:r>
              <a:rPr lang="fr-FR" sz="1600" b="1" i="1" dirty="0">
                <a:solidFill>
                  <a:srgbClr val="0070C0"/>
                </a:solidFill>
              </a:rPr>
              <a:t>,</a:t>
            </a:r>
            <a:r>
              <a:rPr lang="fr-FR" sz="1600" i="1" dirty="0">
                <a:solidFill>
                  <a:srgbClr val="0070C0"/>
                </a:solidFill>
              </a:rPr>
              <a:t>MANDJIRANGAR N</a:t>
            </a:r>
            <a:r>
              <a:rPr lang="fr-FR" sz="1600" i="1" baseline="30000" dirty="0">
                <a:solidFill>
                  <a:srgbClr val="0070C0"/>
                </a:solidFill>
              </a:rPr>
              <a:t>2</a:t>
            </a:r>
            <a:r>
              <a:rPr lang="fr-FR" sz="1600" b="1" i="1" dirty="0">
                <a:solidFill>
                  <a:srgbClr val="0070C0"/>
                </a:solidFill>
              </a:rPr>
              <a:t>,</a:t>
            </a:r>
            <a:r>
              <a:rPr lang="fr-FR" sz="1600" i="1" dirty="0">
                <a:solidFill>
                  <a:srgbClr val="0070C0"/>
                </a:solidFill>
              </a:rPr>
              <a:t> NAIBE DT</a:t>
            </a:r>
            <a:r>
              <a:rPr lang="fr-FR" sz="1600" i="1" baseline="30000" dirty="0">
                <a:solidFill>
                  <a:srgbClr val="0070C0"/>
                </a:solidFill>
              </a:rPr>
              <a:t>3</a:t>
            </a:r>
            <a:r>
              <a:rPr lang="fr-FR" sz="1600" b="1" i="1" dirty="0">
                <a:solidFill>
                  <a:srgbClr val="0070C0"/>
                </a:solidFill>
              </a:rPr>
              <a:t>, </a:t>
            </a:r>
            <a:r>
              <a:rPr lang="fr-FR" sz="1600" i="1" dirty="0">
                <a:solidFill>
                  <a:srgbClr val="0070C0"/>
                </a:solidFill>
              </a:rPr>
              <a:t>MIANROH HL</a:t>
            </a:r>
            <a:r>
              <a:rPr lang="fr-FR" sz="1600" i="1" baseline="30000" dirty="0">
                <a:solidFill>
                  <a:srgbClr val="0070C0"/>
                </a:solidFill>
              </a:rPr>
              <a:t>1</a:t>
            </a:r>
            <a:r>
              <a:rPr lang="fr-FR" sz="1600" b="1" i="1" dirty="0">
                <a:solidFill>
                  <a:srgbClr val="0070C0"/>
                </a:solidFill>
              </a:rPr>
              <a:t>, </a:t>
            </a:r>
            <a:r>
              <a:rPr lang="fr-FR" sz="1600" i="1" dirty="0">
                <a:solidFill>
                  <a:srgbClr val="0070C0"/>
                </a:solidFill>
              </a:rPr>
              <a:t>ZALBA </a:t>
            </a:r>
            <a:r>
              <a:rPr lang="fr-FR" sz="1600" i="1" dirty="0" smtClean="0">
                <a:solidFill>
                  <a:srgbClr val="0070C0"/>
                </a:solidFill>
              </a:rPr>
              <a:t>AG</a:t>
            </a:r>
            <a:r>
              <a:rPr lang="fr-FR" sz="1600" i="1" baseline="30000" dirty="0" smtClean="0">
                <a:solidFill>
                  <a:srgbClr val="0070C0"/>
                </a:solidFill>
              </a:rPr>
              <a:t>1</a:t>
            </a:r>
            <a:endParaRPr lang="fr-FR" sz="1600" dirty="0">
              <a:solidFill>
                <a:srgbClr val="0070C0"/>
              </a:solidFill>
            </a:endParaRPr>
          </a:p>
          <a:p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8" y="2204864"/>
            <a:ext cx="878497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814"/>
            <a:ext cx="8229600" cy="994122"/>
          </a:xfrm>
        </p:spPr>
        <p:txBody>
          <a:bodyPr/>
          <a:lstStyle/>
          <a:p>
            <a:r>
              <a:rPr lang="fr-FR" b="1" dirty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7260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05patients (50%) </a:t>
            </a:r>
            <a:r>
              <a:rPr lang="fr-FR" dirty="0"/>
              <a:t>avaient une </a:t>
            </a:r>
            <a:r>
              <a:rPr lang="fr-FR" dirty="0" smtClean="0"/>
              <a:t>comorbidité . </a:t>
            </a:r>
            <a:endParaRPr lang="fr-FR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/>
              <a:t>Le facteur de risque thromboembolique </a:t>
            </a:r>
            <a:r>
              <a:rPr lang="fr-FR" dirty="0" smtClean="0"/>
              <a:t>l’alitement </a:t>
            </a:r>
            <a:r>
              <a:rPr lang="fr-FR" dirty="0"/>
              <a:t>prolongé. </a:t>
            </a:r>
            <a:endParaRPr lang="fr-F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Les </a:t>
            </a:r>
            <a:r>
              <a:rPr lang="fr-FR" dirty="0"/>
              <a:t>symptômes </a:t>
            </a:r>
            <a:r>
              <a:rPr lang="fr-FR" dirty="0" smtClean="0"/>
              <a:t>: toux </a:t>
            </a:r>
            <a:r>
              <a:rPr lang="fr-FR" dirty="0"/>
              <a:t>et fièvre (30%), dyspnée et douleur thoracique (20%), fièvre et dyspnée (30%) et autres symptômes (20%) </a:t>
            </a:r>
            <a:r>
              <a:rPr lang="fr-FR" dirty="0" smtClean="0"/>
              <a:t> p=0,3</a:t>
            </a:r>
            <a:r>
              <a:rPr lang="fr-FR" dirty="0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4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Les </a:t>
            </a:r>
            <a:r>
              <a:rPr lang="fr-FR" dirty="0"/>
              <a:t>anomalies électriques étaient retrouvé chez 60% des patients et dominée par les troubles du rythme (40%), p=0,29.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/>
              <a:t>A l’admission 10% des </a:t>
            </a:r>
            <a:r>
              <a:rPr lang="fr-FR" dirty="0" smtClean="0"/>
              <a:t>patients= SPO2 &lt; 90</a:t>
            </a:r>
            <a:r>
              <a:rPr lang="fr-FR" dirty="0"/>
              <a:t>% et 90% </a:t>
            </a:r>
            <a:r>
              <a:rPr lang="fr-FR" dirty="0" smtClean="0"/>
              <a:t>= SPO2 &gt; 90</a:t>
            </a:r>
            <a:r>
              <a:rPr lang="fr-FR" dirty="0"/>
              <a:t>%, p=0,48.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7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/>
              <a:t>D</a:t>
            </a:r>
            <a:r>
              <a:rPr lang="fr-FR" dirty="0" smtClean="0"/>
              <a:t>-dimères ≥ 5 N = 90</a:t>
            </a:r>
            <a:r>
              <a:rPr lang="fr-FR" dirty="0"/>
              <a:t>% </a:t>
            </a:r>
            <a:r>
              <a:rPr lang="fr-FR" dirty="0" smtClean="0"/>
              <a:t>             </a:t>
            </a:r>
            <a:r>
              <a:rPr lang="fr-FR" b="1" dirty="0" smtClean="0"/>
              <a:t>p=0,007</a:t>
            </a:r>
            <a:r>
              <a:rPr lang="fr-FR" dirty="0"/>
              <a:t>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CRP </a:t>
            </a:r>
            <a:r>
              <a:rPr lang="fr-FR" dirty="0"/>
              <a:t>élevée </a:t>
            </a:r>
            <a:r>
              <a:rPr lang="fr-FR" dirty="0" smtClean="0"/>
              <a:t>et &lt;  </a:t>
            </a:r>
            <a:r>
              <a:rPr lang="fr-FR" dirty="0"/>
              <a:t>20 mg/l (20%) de 20 – 100 mg/l (60%) et </a:t>
            </a:r>
            <a:r>
              <a:rPr lang="fr-FR" dirty="0" smtClean="0"/>
              <a:t>&gt;  </a:t>
            </a:r>
            <a:r>
              <a:rPr lang="fr-FR" dirty="0"/>
              <a:t>100 mg/l (20%) </a:t>
            </a:r>
            <a:r>
              <a:rPr lang="fr-FR" dirty="0" smtClean="0"/>
              <a:t>               p</a:t>
            </a:r>
            <a:r>
              <a:rPr lang="fr-FR" dirty="0"/>
              <a:t>= 0,27.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anticoagulation </a:t>
            </a:r>
            <a:r>
              <a:rPr lang="fr-FR" dirty="0"/>
              <a:t>efficace par l’</a:t>
            </a:r>
            <a:r>
              <a:rPr lang="fr-FR" dirty="0" err="1"/>
              <a:t>enoxaparine</a:t>
            </a:r>
            <a:r>
              <a:rPr lang="fr-FR" dirty="0"/>
              <a:t>. </a:t>
            </a:r>
            <a:endParaRPr lang="fr-F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03 </a:t>
            </a:r>
            <a:r>
              <a:rPr lang="fr-FR" dirty="0" err="1" smtClean="0"/>
              <a:t>décés</a:t>
            </a:r>
            <a:r>
              <a:rPr lang="fr-FR" dirty="0" smtClean="0"/>
              <a:t> </a:t>
            </a:r>
            <a:r>
              <a:rPr lang="fr-FR" dirty="0"/>
              <a:t>(30%) </a:t>
            </a:r>
            <a:endParaRPr lang="fr-FR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et </a:t>
            </a:r>
            <a:r>
              <a:rPr lang="fr-FR" dirty="0"/>
              <a:t>70% de </a:t>
            </a:r>
            <a:r>
              <a:rPr lang="fr-FR" dirty="0" smtClean="0"/>
              <a:t>relai orale </a:t>
            </a:r>
            <a:r>
              <a:rPr lang="fr-FR" dirty="0"/>
              <a:t>(57% AVK et 43% AOD)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2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166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Tableau II: régression logistique non ajustée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11669"/>
              </p:ext>
            </p:extLst>
          </p:nvPr>
        </p:nvGraphicFramePr>
        <p:xfrm>
          <a:off x="539552" y="1916832"/>
          <a:ext cx="8208913" cy="460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235"/>
                <a:gridCol w="1529730"/>
                <a:gridCol w="1176140"/>
                <a:gridCol w="1028397"/>
                <a:gridCol w="2737411"/>
              </a:tblGrid>
              <a:tr h="89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Variables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Modalité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Odd ratio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p-value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Intervalle de confiance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2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Comorbidités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Présence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1,5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0,60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0.3252299         6.918184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2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D-dimères 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Elevé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0000"/>
                          </a:solidFill>
                          <a:effectLst/>
                        </a:rPr>
                        <a:t>28</a:t>
                      </a:r>
                      <a:endParaRPr lang="fr-FR" sz="11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solidFill>
                            <a:srgbClr val="FF0000"/>
                          </a:solidFill>
                          <a:effectLst/>
                        </a:rPr>
                        <a:t>0,008</a:t>
                      </a:r>
                      <a:endParaRPr lang="fr-FR" sz="11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2.421976             323.7026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0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SPO2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Inf à 90%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2,28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0,49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0.2170551            23.32358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42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TDM thoracique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Corad III à V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0,53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0,51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0.0850623           3.408569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9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b="1" dirty="0"/>
              <a:t>Résultats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16624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Tableau III: régression logistique ajustée </a:t>
            </a:r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091942"/>
              </p:ext>
            </p:extLst>
          </p:nvPr>
        </p:nvGraphicFramePr>
        <p:xfrm>
          <a:off x="467544" y="1772816"/>
          <a:ext cx="8352929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0252"/>
                <a:gridCol w="1670252"/>
                <a:gridCol w="1670252"/>
                <a:gridCol w="964923"/>
                <a:gridCol w="2377250"/>
              </a:tblGrid>
              <a:tr h="1204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Variables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Modalité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OR ajusté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p-value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IC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4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Globules blancs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Supérieur à 20.000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1,62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0,7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0.0548194	48.02133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39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CRP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Supérieur à 100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0,62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0.0140943	13.12068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42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D-dimères 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élevés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3,2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>
                          <a:effectLst/>
                        </a:rPr>
                        <a:t>0,43</a:t>
                      </a:r>
                      <a:endParaRPr lang="fr-FR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dirty="0">
                          <a:effectLst/>
                        </a:rPr>
                        <a:t>0.1705715	60.07263</a:t>
                      </a:r>
                      <a:endParaRPr lang="fr-F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3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Conclusion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781128"/>
          </a:xfrm>
        </p:spPr>
        <p:txBody>
          <a:bodyPr/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/>
              <a:t>L’embolie </a:t>
            </a:r>
            <a:r>
              <a:rPr lang="fr-FR" dirty="0"/>
              <a:t>pulmonaire au cours de </a:t>
            </a:r>
            <a:r>
              <a:rPr lang="fr-FR" dirty="0" err="1"/>
              <a:t>covid</a:t>
            </a:r>
            <a:r>
              <a:rPr lang="fr-FR" dirty="0"/>
              <a:t> 19 est de diagnostic difficile. Une élévation des d-dimère peut faire évoquer le diagnostic.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6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62473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"/>
            <a:ext cx="8856984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95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11500" dirty="0" smtClean="0">
              <a:latin typeface="Algerian" pitchFamily="82" charset="0"/>
            </a:endParaRPr>
          </a:p>
          <a:p>
            <a:pPr marL="0" indent="0" algn="ctr">
              <a:buNone/>
            </a:pPr>
            <a:r>
              <a:rPr lang="fr-FR" sz="11500" dirty="0" smtClean="0">
                <a:latin typeface="Algerian" pitchFamily="82" charset="0"/>
              </a:rPr>
              <a:t>MERCI </a:t>
            </a:r>
            <a:endParaRPr lang="fr-FR" sz="11500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11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853136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Introduction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Objectifs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Patients et méthodes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Résultats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 smtClean="0"/>
              <a:t>Conclusion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625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fr-FR" dirty="0" err="1" smtClean="0"/>
              <a:t>covid</a:t>
            </a:r>
            <a:r>
              <a:rPr lang="fr-FR" dirty="0" smtClean="0"/>
              <a:t> </a:t>
            </a:r>
            <a:r>
              <a:rPr lang="fr-FR" dirty="0"/>
              <a:t>19 </a:t>
            </a:r>
            <a:r>
              <a:rPr lang="fr-FR" dirty="0" smtClean="0"/>
              <a:t>                       syndrome </a:t>
            </a:r>
            <a:r>
              <a:rPr lang="fr-FR" dirty="0"/>
              <a:t>respiratoire aigu. </a:t>
            </a:r>
            <a:endParaRPr lang="fr-FR" dirty="0" smtClean="0"/>
          </a:p>
          <a:p>
            <a:pPr algn="just">
              <a:lnSpc>
                <a:spcPct val="150000"/>
              </a:lnSpc>
              <a:buNone/>
            </a:pPr>
            <a:r>
              <a:rPr lang="fr-FR" dirty="0" smtClean="0"/>
              <a:t>Mars </a:t>
            </a:r>
            <a:r>
              <a:rPr lang="fr-FR" dirty="0"/>
              <a:t>2020 </a:t>
            </a:r>
            <a:r>
              <a:rPr lang="fr-FR" dirty="0" smtClean="0"/>
              <a:t>         est </a:t>
            </a:r>
            <a:r>
              <a:rPr lang="fr-FR" dirty="0"/>
              <a:t>associé à une </a:t>
            </a:r>
            <a:r>
              <a:rPr lang="fr-FR" dirty="0" err="1" smtClean="0"/>
              <a:t>coagulopathie</a:t>
            </a:r>
            <a:r>
              <a:rPr lang="fr-FR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dirty="0" smtClean="0"/>
              <a:t>l’embolie </a:t>
            </a:r>
            <a:r>
              <a:rPr lang="fr-FR" dirty="0"/>
              <a:t>pulmonaire </a:t>
            </a:r>
            <a:r>
              <a:rPr lang="fr-FR" dirty="0" smtClean="0"/>
              <a:t> plus fréquente dont</a:t>
            </a:r>
          </a:p>
          <a:p>
            <a:pPr algn="just">
              <a:lnSpc>
                <a:spcPct val="150000"/>
              </a:lnSpc>
              <a:buNone/>
            </a:pPr>
            <a:r>
              <a:rPr lang="fr-FR" dirty="0" smtClean="0"/>
              <a:t>l’association à </a:t>
            </a:r>
            <a:r>
              <a:rPr lang="fr-FR" dirty="0"/>
              <a:t>covid19 </a:t>
            </a:r>
            <a:r>
              <a:rPr lang="fr-FR" dirty="0" smtClean="0"/>
              <a:t>= mauvais </a:t>
            </a:r>
            <a:r>
              <a:rPr lang="fr-FR" dirty="0"/>
              <a:t>pronostique. </a:t>
            </a:r>
          </a:p>
          <a:p>
            <a:pPr algn="just">
              <a:lnSpc>
                <a:spcPct val="150000"/>
              </a:lnSpc>
              <a:buNone/>
            </a:pPr>
            <a:endParaRPr lang="fr-FR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>
            <a:off x="2267744" y="2012918"/>
            <a:ext cx="978408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2852935"/>
            <a:ext cx="720080" cy="12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99715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dirty="0"/>
              <a:t>La thrombose est une caractéristique clinique prédominante de la covid-19. En effet 5 à 30 % des patients manifestent un évènement thrombotique cliniquement </a:t>
            </a:r>
            <a:r>
              <a:rPr lang="fr-FR" dirty="0" smtClean="0"/>
              <a:t>avéré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9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55446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 smtClean="0"/>
              <a:t>L’Afrique subsaharienne est affecté de façon disparate</a:t>
            </a:r>
          </a:p>
          <a:p>
            <a:pPr marL="0" indent="0" algn="just">
              <a:buNone/>
            </a:pPr>
            <a:r>
              <a:rPr lang="fr-FR" dirty="0" smtClean="0"/>
              <a:t>Au Tchad jusqu’au 31 Mars 2021.</a:t>
            </a:r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cas positifs: </a:t>
            </a:r>
            <a:r>
              <a:rPr lang="fr-FR" b="1" dirty="0" smtClean="0"/>
              <a:t>4533</a:t>
            </a:r>
            <a:endParaRPr lang="fr-FR" b="1" dirty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guéris: </a:t>
            </a:r>
            <a:r>
              <a:rPr lang="fr-FR" b="1" dirty="0" smtClean="0"/>
              <a:t>4140</a:t>
            </a:r>
            <a:endParaRPr lang="fr-FR" b="1" dirty="0"/>
          </a:p>
          <a:p>
            <a:pPr algn="just">
              <a:buFont typeface="Wingdings" pitchFamily="2" charset="2"/>
              <a:buChar char="ü"/>
            </a:pPr>
            <a:r>
              <a:rPr lang="fr-FR" dirty="0" smtClean="0"/>
              <a:t>décès: </a:t>
            </a:r>
            <a:r>
              <a:rPr lang="fr-FR" b="1" dirty="0" smtClean="0">
                <a:solidFill>
                  <a:srgbClr val="FF0000"/>
                </a:solidFill>
              </a:rPr>
              <a:t>164</a:t>
            </a:r>
          </a:p>
          <a:p>
            <a:pPr marL="0" indent="0" algn="just">
              <a:buNone/>
            </a:pPr>
            <a:r>
              <a:rPr lang="fr-FR" dirty="0" smtClean="0"/>
              <a:t>nous </a:t>
            </a:r>
            <a:r>
              <a:rPr lang="fr-FR" dirty="0"/>
              <a:t>avons enregistré des cas graves avec des complications thromboemboliques.</a:t>
            </a:r>
          </a:p>
          <a:p>
            <a:pPr marL="0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41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r>
              <a:rPr lang="fr-FR" b="1" dirty="0" smtClean="0"/>
              <a:t>Objectifs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47260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fr-FR" b="1" dirty="0" smtClean="0"/>
              <a:t>Objectif général</a:t>
            </a:r>
            <a:r>
              <a:rPr lang="fr-FR" dirty="0" smtClean="0"/>
              <a:t>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dirty="0"/>
              <a:t>A</a:t>
            </a:r>
            <a:r>
              <a:rPr lang="fr-FR" dirty="0" smtClean="0"/>
              <a:t>méliorer le pronostic des patients covid 19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fr-FR" b="1" dirty="0" smtClean="0"/>
              <a:t>Objectifs spécifiques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Reconnaitre les arguments pouvant évoquer  l’EP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fr-FR" dirty="0" smtClean="0"/>
              <a:t>Décrire les facteurs associés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58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Patients et méthode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fr-FR" b="1" dirty="0" smtClean="0"/>
              <a:t>Cadre et type d’étude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 smtClean="0"/>
              <a:t>Unité covid du CHU-R         une étude cas-témoins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fr-FR" b="1" dirty="0" smtClean="0"/>
              <a:t>Période</a:t>
            </a:r>
            <a:r>
              <a:rPr lang="fr-FR" dirty="0" smtClean="0"/>
              <a:t>:       Octobre </a:t>
            </a:r>
            <a:r>
              <a:rPr lang="fr-FR" dirty="0"/>
              <a:t>2020 à mars </a:t>
            </a:r>
            <a:r>
              <a:rPr lang="fr-FR" dirty="0" smtClean="0"/>
              <a:t>2021 (06 mois)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ü"/>
            </a:pPr>
            <a:r>
              <a:rPr lang="fr-FR" b="1" dirty="0" smtClean="0"/>
              <a:t>Population</a:t>
            </a:r>
            <a:r>
              <a:rPr lang="fr-FR" dirty="0" smtClean="0"/>
              <a:t>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/>
              <a:t> </a:t>
            </a:r>
            <a:r>
              <a:rPr lang="fr-FR" dirty="0" smtClean="0"/>
              <a:t>patients covid 19 + EP ( cas= 10)      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fr-FR" dirty="0" smtClean="0"/>
              <a:t>Patients covid 19 sans EP (témoins= 20)   </a:t>
            </a:r>
          </a:p>
        </p:txBody>
      </p:sp>
    </p:spTree>
    <p:extLst>
      <p:ext uri="{BB962C8B-B14F-4D97-AF65-F5344CB8AC3E}">
        <p14:creationId xmlns:p14="http://schemas.microsoft.com/office/powerpoint/2010/main" val="294472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/>
          <a:lstStyle/>
          <a:p>
            <a:r>
              <a:rPr lang="fr-FR" b="1" dirty="0"/>
              <a:t>Patients et méthode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54461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dirty="0"/>
              <a:t>R</a:t>
            </a:r>
            <a:r>
              <a:rPr lang="fr-FR" dirty="0" smtClean="0"/>
              <a:t>ecueil </a:t>
            </a:r>
            <a:r>
              <a:rPr lang="fr-FR" dirty="0"/>
              <a:t>des données </a:t>
            </a:r>
            <a:r>
              <a:rPr lang="fr-FR" dirty="0" smtClean="0"/>
              <a:t> fiche </a:t>
            </a:r>
            <a:r>
              <a:rPr lang="fr-FR" dirty="0"/>
              <a:t>de collecte. </a:t>
            </a:r>
            <a:endParaRPr lang="fr-FR" dirty="0" smtClean="0"/>
          </a:p>
          <a:p>
            <a:pPr marL="0" indent="0" algn="just">
              <a:lnSpc>
                <a:spcPct val="200000"/>
              </a:lnSpc>
              <a:buNone/>
            </a:pPr>
            <a:r>
              <a:rPr lang="fr-FR" dirty="0" smtClean="0"/>
              <a:t>L’analyse </a:t>
            </a:r>
            <a:r>
              <a:rPr lang="fr-FR" dirty="0"/>
              <a:t>statistique </a:t>
            </a:r>
            <a:r>
              <a:rPr lang="fr-FR" dirty="0" smtClean="0"/>
              <a:t>       logiciel </a:t>
            </a:r>
            <a:r>
              <a:rPr lang="fr-FR" dirty="0"/>
              <a:t>STATA 15. </a:t>
            </a:r>
            <a:endParaRPr lang="fr-FR" dirty="0" smtClean="0"/>
          </a:p>
          <a:p>
            <a:pPr marL="0" indent="0" algn="just">
              <a:lnSpc>
                <a:spcPct val="20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991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Résultats</a:t>
            </a:r>
            <a:r>
              <a:rPr lang="fr-FR" sz="6000" b="1" dirty="0" smtClean="0"/>
              <a:t> </a:t>
            </a:r>
            <a:endParaRPr lang="fr-FR" sz="6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5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/>
              <a:t> </a:t>
            </a:r>
            <a:r>
              <a:rPr lang="fr-FR" dirty="0" smtClean="0"/>
              <a:t>141 patients hospitalisés ( H=95   F=46)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10  EP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 smtClean="0"/>
              <a:t>Décès : 23  dont 03 avec EP (13%);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fr-FR" dirty="0"/>
              <a:t>L’âge moyen </a:t>
            </a:r>
            <a:r>
              <a:rPr lang="fr-FR" dirty="0" smtClean="0"/>
              <a:t>= 45,4 </a:t>
            </a:r>
            <a:r>
              <a:rPr lang="fr-FR" dirty="0"/>
              <a:t>± 11 ans chez les cas et 43,4 ± pour les témoins (p=0,7).</a:t>
            </a:r>
            <a:endParaRPr lang="fr-FR" dirty="0" smtClean="0"/>
          </a:p>
          <a:p>
            <a:pPr marL="0" indent="0">
              <a:lnSpc>
                <a:spcPct val="150000"/>
              </a:lnSpc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646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553</Words>
  <Application>Microsoft Office PowerPoint</Application>
  <PresentationFormat>Affichage à l'écran (4:3)</PresentationFormat>
  <Paragraphs>113</Paragraphs>
  <Slides>17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Embolie pulmonaire chez des patients atteints de covid 19 au CHU la Renaissance de N’Djamena/Tchad 7e journée de la SOCARB à Bobo Dioulasso 2021   </vt:lpstr>
      <vt:lpstr>Plan </vt:lpstr>
      <vt:lpstr>Introduction </vt:lpstr>
      <vt:lpstr>Introduction </vt:lpstr>
      <vt:lpstr>Introduction </vt:lpstr>
      <vt:lpstr>Objectifs </vt:lpstr>
      <vt:lpstr>Patients et méthode</vt:lpstr>
      <vt:lpstr>Patients et méthode</vt:lpstr>
      <vt:lpstr>Résultats </vt:lpstr>
      <vt:lpstr>Résultats </vt:lpstr>
      <vt:lpstr>Résultats </vt:lpstr>
      <vt:lpstr>Résultats </vt:lpstr>
      <vt:lpstr>Résultats </vt:lpstr>
      <vt:lpstr>Résultats </vt:lpstr>
      <vt:lpstr>Conclusion 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Embolie pulmonaire au cours de la covid-19</dc:title>
  <dc:creator>DR  DOUNE  Narcisse</dc:creator>
  <cp:lastModifiedBy>DR  DOUNE  Narcisse</cp:lastModifiedBy>
  <cp:revision>47</cp:revision>
  <dcterms:created xsi:type="dcterms:W3CDTF">2021-09-24T06:19:23Z</dcterms:created>
  <dcterms:modified xsi:type="dcterms:W3CDTF">2021-10-28T20:36:43Z</dcterms:modified>
</cp:coreProperties>
</file>